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Amatic SC"/>
      <p:regular r:id="rId36"/>
      <p:bold r:id="rId37"/>
    </p:embeddedFont>
    <p:embeddedFont>
      <p:font typeface="Source Code Pr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2" roundtripDataSignature="AMtx7mgDP8ZcZXTFFA9WATiHeGMZfnWJ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CodePro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SourceCodePr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maticSC-bold.fntdata"/><Relationship Id="rId14" Type="http://schemas.openxmlformats.org/officeDocument/2006/relationships/slide" Target="slides/slide9.xml"/><Relationship Id="rId36" Type="http://schemas.openxmlformats.org/officeDocument/2006/relationships/font" Target="fonts/AmaticSC-regular.fntdata"/><Relationship Id="rId17" Type="http://schemas.openxmlformats.org/officeDocument/2006/relationships/slide" Target="slides/slide12.xml"/><Relationship Id="rId39" Type="http://schemas.openxmlformats.org/officeDocument/2006/relationships/font" Target="fonts/SourceCodePro-bold.fntdata"/><Relationship Id="rId16" Type="http://schemas.openxmlformats.org/officeDocument/2006/relationships/slide" Target="slides/slide11.xml"/><Relationship Id="rId38" Type="http://schemas.openxmlformats.org/officeDocument/2006/relationships/font" Target="fonts/SourceCodePr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3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4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3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35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5" name="Google Shape;25;p35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" name="Google Shape;26;p3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27" name="Google Shape;2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37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2" name="Google Shape;4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hyperlink" Target="https://mungfali.com/post/F0B605F5FDF99AD66E219A3FC3C7FF5644B62FE0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hyperlink" Target="https://www.researchgate.net/figure/An-illustration-of-the-architecture-of-our-3D-DenseNet-deep-learning-model-Images-with_fig1_341299028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arxiv.org/abs/2101.07903" TargetMode="External"/><Relationship Id="rId4" Type="http://schemas.openxmlformats.org/officeDocument/2006/relationships/hyperlink" Target="https://arxiv.org/abs/1903.07011" TargetMode="External"/><Relationship Id="rId5" Type="http://schemas.openxmlformats.org/officeDocument/2006/relationships/hyperlink" Target="https://ieeexplore.ieee.org/document/809972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s://mobidev.biz/blog/ai-digital-patology-helps-whole-slide-imaging-for-cancer-detection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Pan Cancer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2000"/>
              <a:t>Date: 04-05-2024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2000"/>
              <a:t>Instructor: Prof. Amit Sethi, Dep. Of Electrical engineering IIT, Bombay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2000"/>
              <a:t>&amp; Prof. ayan bhattacharya, Dep. of Mathematics, IIT Bombay</a:t>
            </a:r>
            <a:endParaRPr sz="2000"/>
          </a:p>
        </p:txBody>
      </p:sp>
      <p:sp>
        <p:nvSpPr>
          <p:cNvPr id="57" name="Google Shape;57;p1"/>
          <p:cNvSpPr txBox="1"/>
          <p:nvPr>
            <p:ph idx="1" type="subTitle"/>
          </p:nvPr>
        </p:nvSpPr>
        <p:spPr>
          <a:xfrm>
            <a:off x="6151725" y="3577950"/>
            <a:ext cx="2802000" cy="13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100"/>
              <a:t>-Prajyot Kore, Dep. of Mathematics, IIT, Bombay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Different Architectures</a:t>
            </a:r>
            <a:endParaRPr/>
          </a:p>
        </p:txBody>
      </p:sp>
      <p:sp>
        <p:nvSpPr>
          <p:cNvPr id="112" name="Google Shape;112;p1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- MobileNet v3 Small</a:t>
            </a:r>
            <a:endParaRPr b="1" sz="42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- KimiaNet </a:t>
            </a:r>
            <a:endParaRPr b="1" sz="42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- Also Tested MobileNet v2, DEnseNet</a:t>
            </a:r>
            <a:endParaRPr b="1" sz="42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1. MObileNet-v3-small</a:t>
            </a:r>
            <a:endParaRPr/>
          </a:p>
        </p:txBody>
      </p:sp>
      <p:sp>
        <p:nvSpPr>
          <p:cNvPr id="118" name="Google Shape;118;p1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light weighted models 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State of Art Performance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Have only few millions of parameters</a:t>
            </a:r>
            <a:endParaRPr/>
          </a:p>
        </p:txBody>
      </p:sp>
      <p:pic>
        <p:nvPicPr>
          <p:cNvPr id="119" name="Google Shape;11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2750" y="345250"/>
            <a:ext cx="5489574" cy="422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1"/>
          <p:cNvSpPr txBox="1"/>
          <p:nvPr/>
        </p:nvSpPr>
        <p:spPr>
          <a:xfrm>
            <a:off x="4318575" y="4666375"/>
            <a:ext cx="2656500" cy="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source:</a:t>
            </a:r>
            <a:r>
              <a:rPr b="0" i="0" lang="en" sz="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Mobilenet F0B (mungfali.com)</a:t>
            </a:r>
            <a:endParaRPr b="0" i="0" sz="9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2. KimiaNet</a:t>
            </a:r>
            <a:endParaRPr/>
          </a:p>
        </p:txBody>
      </p:sp>
      <p:sp>
        <p:nvSpPr>
          <p:cNvPr id="126" name="Google Shape;126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Topology of DenseNet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Requires fewer parameters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Pre-Trained on more than 240000 histopathological images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127" name="Google Shape;1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9200" y="836963"/>
            <a:ext cx="5874801" cy="34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2"/>
          <p:cNvSpPr txBox="1"/>
          <p:nvPr/>
        </p:nvSpPr>
        <p:spPr>
          <a:xfrm>
            <a:off x="3678925" y="4418200"/>
            <a:ext cx="51489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source:</a:t>
            </a:r>
            <a:r>
              <a:rPr b="0" i="0" lang="en" sz="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An illustration of the architecture of our 3D DenseNet deep learning... | Download Scientific Diagram (researchgate.net)</a:t>
            </a:r>
            <a:endParaRPr b="0" i="0" sz="9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highlight>
                  <a:schemeClr val="dk1"/>
                </a:highlight>
              </a:rPr>
              <a:t>KimiaNet Architecture</a:t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450" y="1093862"/>
            <a:ext cx="7249700" cy="343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457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Unbalanced</a:t>
            </a:r>
            <a:endParaRPr/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Data loader </a:t>
            </a:r>
            <a:endParaRPr/>
          </a:p>
        </p:txBody>
      </p:sp>
      <p:sp>
        <p:nvSpPr>
          <p:cNvPr id="140" name="Google Shape;140;p14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Only considering samples from few slides but not all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Unrandom fashion</a:t>
            </a:r>
            <a:endParaRPr sz="1400"/>
          </a:p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1100" y="948850"/>
            <a:ext cx="3513825" cy="339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2. Balanced Data Loader</a:t>
            </a:r>
            <a:endParaRPr/>
          </a:p>
        </p:txBody>
      </p:sp>
      <p:sp>
        <p:nvSpPr>
          <p:cNvPr id="147" name="Google Shape;147;p15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Samples from all the slides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Random Fashion</a:t>
            </a:r>
            <a:endParaRPr sz="1400"/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749" y="427050"/>
            <a:ext cx="3393500" cy="45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3. Hyperparameters</a:t>
            </a:r>
            <a:endParaRPr/>
          </a:p>
        </p:txBody>
      </p:sp>
      <p:sp>
        <p:nvSpPr>
          <p:cNvPr id="154" name="Google Shape;154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lr  rate: 1e-7 to 1e-2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Trainable layers: 0 to 4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Dropout: 0 to 0.5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Weight decay: 1e-5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highlight>
                  <a:schemeClr val="dk1"/>
                </a:highlight>
              </a:rPr>
              <a:t>Samples from balanced dataloader</a:t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160" name="Google Shape;1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053" y="1452025"/>
            <a:ext cx="8105850" cy="302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Results?</a:t>
            </a:r>
            <a:endParaRPr/>
          </a:p>
        </p:txBody>
      </p:sp>
      <p:sp>
        <p:nvSpPr>
          <p:cNvPr id="166" name="Google Shape;166;p18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highlight>
                  <a:schemeClr val="dk1"/>
                </a:highlight>
              </a:rPr>
              <a:t>KimiaNet without balanced dataloader results</a:t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172" name="Google Shape;17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288" y="1565725"/>
            <a:ext cx="6977424" cy="31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Introduction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highlight>
                  <a:schemeClr val="dk1"/>
                </a:highlight>
              </a:rPr>
              <a:t>Loss curves for KimiaNet Breast </a:t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178" name="Google Shape;17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76775"/>
            <a:ext cx="4730375" cy="28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0150" y="1576775"/>
            <a:ext cx="4623675" cy="28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highlight>
                  <a:schemeClr val="dk1"/>
                </a:highlight>
              </a:rPr>
              <a:t>Mobilenet Using balanced data loader for breast</a:t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63" y="1600375"/>
            <a:ext cx="7610475" cy="286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highlight>
                  <a:schemeClr val="dk1"/>
                </a:highlight>
              </a:rPr>
              <a:t>MobileNet-v3-Small for Breast</a:t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00" y="1610600"/>
            <a:ext cx="4504900" cy="25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1875" y="1610600"/>
            <a:ext cx="4334300" cy="25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highlight>
                  <a:schemeClr val="dk1"/>
                </a:highlight>
              </a:rPr>
              <a:t>Mobilenet Using balanced data loader for breast</a:t>
            </a:r>
            <a:endParaRPr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788" y="1844375"/>
            <a:ext cx="7888425" cy="224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highlight>
                  <a:schemeClr val="dk1"/>
                </a:highlight>
              </a:rPr>
              <a:t>MobileNet-v3-Small for Colon</a:t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125" y="1645250"/>
            <a:ext cx="4764575" cy="24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9025" y="1645250"/>
            <a:ext cx="4764575" cy="24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highlight>
                  <a:schemeClr val="dk1"/>
                </a:highlight>
              </a:rPr>
              <a:t>KimiaNet-Regularized-Balanced with weight-decay = 1e-5</a:t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211" name="Google Shape;21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15725"/>
            <a:ext cx="4847400" cy="25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1750" y="1960050"/>
            <a:ext cx="3236325" cy="16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Multiorgan testing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highlight>
                  <a:schemeClr val="dk1"/>
                </a:highlight>
              </a:rPr>
              <a:t>Testing mobilenet trained on breast on colon</a:t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062" y="1888550"/>
            <a:ext cx="8667875" cy="20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highlight>
                  <a:schemeClr val="dk1"/>
                </a:highlight>
              </a:rPr>
              <a:t>Testing mobilenet trained on colon on breast</a:t>
            </a:r>
            <a:endParaRPr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229" name="Google Shape;2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325" y="1985100"/>
            <a:ext cx="8011825" cy="15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Further research</a:t>
            </a:r>
            <a:endParaRPr/>
          </a:p>
        </p:txBody>
      </p:sp>
      <p:sp>
        <p:nvSpPr>
          <p:cNvPr id="235" name="Google Shape;235;p2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-k-fold cross validation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- using optimization tools, eg. optuna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- multiorgan training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Problem Statement</a:t>
            </a:r>
            <a:endParaRPr/>
          </a:p>
        </p:txBody>
      </p:sp>
      <p:sp>
        <p:nvSpPr>
          <p:cNvPr id="68" name="Google Shape;68;p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Problem: </a:t>
            </a:r>
            <a:r>
              <a:rPr lang="en" sz="1400">
                <a:highlight>
                  <a:srgbClr val="FFFF00"/>
                </a:highlight>
              </a:rPr>
              <a:t>The problem revolves around accurately detecting cancer in whole slide images (WSIs) </a:t>
            </a:r>
            <a:endParaRPr sz="1400">
              <a:highlight>
                <a:srgbClr val="FFFF00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chemeClr val="lt1"/>
                </a:highlight>
              </a:rPr>
              <a:t>Development of Robust models for multi-organs</a:t>
            </a:r>
            <a:endParaRPr sz="1400"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Examples: In multi-organ cancer detection, 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highlight>
                  <a:srgbClr val="FFFF00"/>
                </a:highlight>
              </a:rPr>
              <a:t>morphological similarities</a:t>
            </a:r>
            <a:r>
              <a:rPr lang="en" sz="1400"/>
              <a:t>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Different patterns in different organs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highlight>
                  <a:schemeClr val="dk1"/>
                </a:highlight>
              </a:rPr>
              <a:t>References: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1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Fine-Tuning and Training of DenseNet for Histopathology Image Representation Using TCGA Diagnostic Slides</a:t>
            </a:r>
            <a:endParaRPr b="1" sz="11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1283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Deep Features for Tissue-Fold Detection in Histopathology Images</a:t>
            </a:r>
            <a:endParaRPr b="1"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3913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b="1" lang="en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Densely Connected Convolutional Networks</a:t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2. Why do we care?</a:t>
            </a:r>
            <a:endParaRPr/>
          </a:p>
        </p:txBody>
      </p:sp>
      <p:sp>
        <p:nvSpPr>
          <p:cNvPr id="74" name="Google Shape;74;p4"/>
          <p:cNvSpPr txBox="1"/>
          <p:nvPr>
            <p:ph idx="1" type="body"/>
          </p:nvPr>
        </p:nvSpPr>
        <p:spPr>
          <a:xfrm>
            <a:off x="311700" y="1039750"/>
            <a:ext cx="8520600" cy="3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Importance: </a:t>
            </a:r>
            <a:endParaRPr sz="1400">
              <a:highlight>
                <a:srgbClr val="FFFF00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highlight>
                  <a:schemeClr val="lt1"/>
                </a:highlight>
              </a:rPr>
              <a:t>- Early detection of cancers, improving patient outcomes and </a:t>
            </a:r>
            <a:r>
              <a:rPr lang="en" sz="1400"/>
              <a:t>survival </a:t>
            </a:r>
            <a:endParaRPr sz="1400"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highlight>
                  <a:schemeClr val="lt1"/>
                </a:highlight>
              </a:rPr>
              <a:t>- r</a:t>
            </a:r>
            <a:r>
              <a:rPr lang="en" sz="1400"/>
              <a:t>educe diagnosis time and enable timely treatment interventions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- difficulty due to </a:t>
            </a:r>
            <a:r>
              <a:rPr lang="en" sz="1400">
                <a:highlight>
                  <a:schemeClr val="lt1"/>
                </a:highlight>
              </a:rPr>
              <a:t>variations in tissue appearance and staining</a:t>
            </a:r>
            <a:r>
              <a:rPr lang="en" sz="1400"/>
              <a:t> 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Examples: 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Interpreting prostate cancer slides requires </a:t>
            </a:r>
            <a:r>
              <a:rPr lang="en" sz="1400">
                <a:highlight>
                  <a:srgbClr val="00FF00"/>
                </a:highlight>
              </a:rPr>
              <a:t>discerning between benign prostatic hyperplasia (BPH) and malignant tissue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- can have overlapping features. 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1400"/>
              <a:t>- distinguishing between different subtypes of breast cancer based on histological 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/>
          <p:nvPr>
            <p:ph type="title"/>
          </p:nvPr>
        </p:nvSpPr>
        <p:spPr>
          <a:xfrm>
            <a:off x="181950" y="310800"/>
            <a:ext cx="4045200" cy="97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is WSI?</a:t>
            </a:r>
            <a:endParaRPr/>
          </a:p>
        </p:txBody>
      </p:sp>
      <p:sp>
        <p:nvSpPr>
          <p:cNvPr id="80" name="Google Shape;80;p5"/>
          <p:cNvSpPr txBox="1"/>
          <p:nvPr>
            <p:ph idx="2" type="body"/>
          </p:nvPr>
        </p:nvSpPr>
        <p:spPr>
          <a:xfrm>
            <a:off x="4874525" y="12072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Whole Slide Imaging (WSI)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Involves digitally scanning a tissue slide 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As high as 100000*100000 resolution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Different levels of magnification eg. 40x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Large information, patterns 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Pyramid structure</a:t>
            </a:r>
            <a:endParaRPr sz="1200"/>
          </a:p>
        </p:txBody>
      </p:sp>
      <p:pic>
        <p:nvPicPr>
          <p:cNvPr id="81" name="Google Shape;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963" y="1596900"/>
            <a:ext cx="4313126" cy="252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078046"/>
            <a:ext cx="4571999" cy="206545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 txBox="1"/>
          <p:nvPr/>
        </p:nvSpPr>
        <p:spPr>
          <a:xfrm>
            <a:off x="986000" y="4320900"/>
            <a:ext cx="32412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Image source:</a:t>
            </a:r>
            <a:r>
              <a:rPr b="0" i="0" lang="en" sz="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How AI Helps in Whole Slide Images Analysis for Cancer Detection (mobidev.biz)</a:t>
            </a:r>
            <a:endParaRPr b="0" i="0" sz="9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Dataset and preprocessing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highlight>
                  <a:schemeClr val="dk1"/>
                </a:highlight>
              </a:rPr>
              <a:t>Dataset and Preprocessing: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94" name="Google Shape;94;p7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4 organs, colon, breast, thyroid and prostate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4 slides per organ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3:1 training to testing ratio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Extracted patches with tumor/ non-tumor labels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200">
                <a:highlight>
                  <a:srgbClr val="FFFF00"/>
                </a:highlight>
              </a:rPr>
              <a:t>Challenges:</a:t>
            </a:r>
            <a:endParaRPr sz="1200">
              <a:highlight>
                <a:srgbClr val="FFFF00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High resolution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Model selection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Hyperparameter tuning 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Overfitting and generalization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Data quality</a:t>
            </a:r>
            <a:endParaRPr sz="12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95" name="Google Shape;95;p7"/>
          <p:cNvSpPr txBox="1"/>
          <p:nvPr/>
        </p:nvSpPr>
        <p:spPr>
          <a:xfrm>
            <a:off x="4858600" y="713950"/>
            <a:ext cx="387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Sample patches from Breast</a:t>
            </a:r>
            <a:endParaRPr b="0" i="0" sz="11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6" name="Google Shape;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1600" y="1228675"/>
            <a:ext cx="4527599" cy="3172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methodology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Main Idea: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Different architecture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Unbalanced to balanced dataloader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Tested on multiple organs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Hyperparameter tuning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